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6" r:id="rId5"/>
    <p:sldId id="267" r:id="rId6"/>
    <p:sldId id="260" r:id="rId7"/>
    <p:sldId id="261" r:id="rId8"/>
    <p:sldId id="262" r:id="rId9"/>
    <p:sldId id="263"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5A12DA2-6DB6-4C05-9128-67FBED9DAB4F}" type="datetimeFigureOut">
              <a:rPr lang="en-US" smtClean="0"/>
              <a:t>1/29/2012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2969DDD-FE97-43AA-A58E-20FFFD851BB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A12DA2-6DB6-4C05-9128-67FBED9DAB4F}"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A12DA2-6DB6-4C05-9128-67FBED9DAB4F}"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A12DA2-6DB6-4C05-9128-67FBED9DAB4F}"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5A12DA2-6DB6-4C05-9128-67FBED9DAB4F}"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969DDD-FE97-43AA-A58E-20FFFD851BB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A12DA2-6DB6-4C05-9128-67FBED9DAB4F}"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5A12DA2-6DB6-4C05-9128-67FBED9DAB4F}" type="datetimeFigureOut">
              <a:rPr lang="en-US" smtClean="0"/>
              <a:t>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5A12DA2-6DB6-4C05-9128-67FBED9DAB4F}" type="datetimeFigureOut">
              <a:rPr lang="en-US" smtClean="0"/>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12DA2-6DB6-4C05-9128-67FBED9DAB4F}" type="datetimeFigureOut">
              <a:rPr lang="en-US" smtClean="0"/>
              <a:t>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5A12DA2-6DB6-4C05-9128-67FBED9DAB4F}"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969DDD-FE97-43AA-A58E-20FFFD851BB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5A12DA2-6DB6-4C05-9128-67FBED9DAB4F}"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2969DDD-FE97-43AA-A58E-20FFFD851BB8}" type="slidenum">
              <a:rPr lang="en-US" smtClean="0"/>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5A12DA2-6DB6-4C05-9128-67FBED9DAB4F}" type="datetimeFigureOut">
              <a:rPr lang="en-US" smtClean="0"/>
              <a:t>1/29/2012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2969DDD-FE97-43AA-A58E-20FFFD851BB8}" type="slidenum">
              <a:rPr lang="en-US" smtClean="0"/>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gif"/><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wmf"/><Relationship Id="rId1" Type="http://schemas.openxmlformats.org/officeDocument/2006/relationships/slideLayout" Target="../slideLayouts/slideLayout2.xml"/><Relationship Id="rId4" Type="http://schemas.openxmlformats.org/officeDocument/2006/relationships/image" Target="../media/image10.wmf"/></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1.wmf"/><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Trickster Tales</a:t>
            </a:r>
            <a:endParaRPr lang="en-US" dirty="0"/>
          </a:p>
        </p:txBody>
      </p:sp>
      <p:sp>
        <p:nvSpPr>
          <p:cNvPr id="3" name="Content Placeholder 2"/>
          <p:cNvSpPr>
            <a:spLocks noGrp="1"/>
          </p:cNvSpPr>
          <p:nvPr>
            <p:ph sz="half" idx="1"/>
          </p:nvPr>
        </p:nvSpPr>
        <p:spPr/>
        <p:txBody>
          <a:bodyPr>
            <a:normAutofit fontScale="70000" lnSpcReduction="20000"/>
          </a:bodyPr>
          <a:lstStyle/>
          <a:p>
            <a:r>
              <a:rPr lang="en-US" sz="4400" dirty="0" smtClean="0"/>
              <a:t>One character, usually the protagonist, is clever and devious</a:t>
            </a:r>
          </a:p>
          <a:p>
            <a:r>
              <a:rPr lang="en-US" sz="4400" dirty="0" smtClean="0"/>
              <a:t>The protagonist causes trouble for the other characters.</a:t>
            </a:r>
          </a:p>
          <a:p>
            <a:r>
              <a:rPr lang="en-US" sz="4400" dirty="0" smtClean="0"/>
              <a:t>Usually goes unpunished</a:t>
            </a:r>
          </a:p>
          <a:p>
            <a:endParaRPr lang="en-US" sz="4400" dirty="0" smtClean="0"/>
          </a:p>
          <a:p>
            <a:endParaRPr lang="en-US" sz="5400" dirty="0" smtClean="0"/>
          </a:p>
        </p:txBody>
      </p:sp>
      <p:pic>
        <p:nvPicPr>
          <p:cNvPr id="5" name="Content Placeholder 4" descr="coyote.jpg"/>
          <p:cNvPicPr>
            <a:picLocks noGrp="1" noChangeAspect="1"/>
          </p:cNvPicPr>
          <p:nvPr>
            <p:ph sz="half" idx="2"/>
          </p:nvPr>
        </p:nvPicPr>
        <p:blipFill>
          <a:blip r:embed="rId2" cstate="print"/>
          <a:stretch>
            <a:fillRect/>
          </a:stretch>
        </p:blipFill>
        <p:spPr>
          <a:xfrm>
            <a:off x="4648200" y="2432901"/>
            <a:ext cx="4038600" cy="3409836"/>
          </a:xfr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252728"/>
          </a:xfrm>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Questions:</a:t>
            </a:r>
            <a:r>
              <a:rPr lang="en-US" dirty="0" smtClean="0"/>
              <a:t> </a:t>
            </a:r>
          </a:p>
          <a:p>
            <a:pPr>
              <a:buNone/>
            </a:pPr>
            <a:endParaRPr lang="en-US" dirty="0" smtClean="0"/>
          </a:p>
          <a:p>
            <a:pPr>
              <a:buNone/>
            </a:pPr>
            <a:r>
              <a:rPr lang="en-US" dirty="0" smtClean="0"/>
              <a:t>Why did Anansi decide not to wait at Rabbit's house until the greens were done cooking?</a:t>
            </a:r>
          </a:p>
          <a:p>
            <a:pPr>
              <a:buNone/>
            </a:pPr>
            <a:r>
              <a:rPr lang="en-US" dirty="0" smtClean="0"/>
              <a:t> </a:t>
            </a:r>
          </a:p>
          <a:p>
            <a:pPr>
              <a:buNone/>
            </a:pPr>
            <a:r>
              <a:rPr lang="en-US" dirty="0" smtClean="0"/>
              <a:t>How did Anansi save himself from being pulled into pieces? </a:t>
            </a:r>
          </a:p>
          <a:p>
            <a:pPr>
              <a:buNone/>
            </a:pPr>
            <a:endParaRPr lang="en-US" dirty="0" smtClean="0"/>
          </a:p>
          <a:p>
            <a:pPr>
              <a:buNone/>
            </a:pPr>
            <a:r>
              <a:rPr lang="en-US" dirty="0" smtClean="0"/>
              <a:t>What is the moral of this story? </a:t>
            </a:r>
          </a:p>
          <a:p>
            <a:pPr>
              <a:buNone/>
            </a:pPr>
            <a:r>
              <a:rPr lang="en-US" b="1" dirty="0" smtClean="0"/>
              <a:t/>
            </a:r>
            <a:br>
              <a:rPr lang="en-US" b="1" dirty="0" smtClean="0"/>
            </a:br>
            <a:r>
              <a:rPr lang="en-US" b="1" dirty="0" smtClean="0"/>
              <a:t/>
            </a:r>
            <a:br>
              <a:rPr lang="en-US" b="1" dirty="0" smtClean="0"/>
            </a:br>
            <a:endParaRPr lang="en-US" dirty="0"/>
          </a:p>
        </p:txBody>
      </p:sp>
      <p:pic>
        <p:nvPicPr>
          <p:cNvPr id="4" name="Picture 3" descr="anansi.jpg"/>
          <p:cNvPicPr>
            <a:picLocks noChangeAspect="1"/>
          </p:cNvPicPr>
          <p:nvPr/>
        </p:nvPicPr>
        <p:blipFill>
          <a:blip r:embed="rId2" cstate="print"/>
          <a:stretch>
            <a:fillRect/>
          </a:stretch>
        </p:blipFill>
        <p:spPr>
          <a:xfrm>
            <a:off x="6172200" y="4343400"/>
            <a:ext cx="2329389" cy="2048256"/>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a:bodyPr>
          <a:lstStyle/>
          <a:p>
            <a:pPr>
              <a:buNone/>
            </a:pPr>
            <a:r>
              <a:rPr lang="en-US" sz="2000" b="1" dirty="0" smtClean="0"/>
              <a:t>More Anansi Tales</a:t>
            </a:r>
            <a:r>
              <a:rPr lang="en-US" sz="2000" dirty="0" smtClean="0"/>
              <a:t> </a:t>
            </a:r>
          </a:p>
          <a:p>
            <a:pPr>
              <a:buNone/>
            </a:pPr>
            <a:r>
              <a:rPr lang="en-US" sz="2000" dirty="0" smtClean="0"/>
              <a:t>The first Anansi story was told over a thousand years ago. Anansi stories are so good that we still tell them today. There is an old legend that explains why Anansi stories are so good.  </a:t>
            </a:r>
          </a:p>
          <a:p>
            <a:pPr>
              <a:buNone/>
            </a:pPr>
            <a:r>
              <a:rPr lang="en-US" sz="2000" b="1" i="1" dirty="0" smtClean="0"/>
              <a:t>Legend says ....</a:t>
            </a:r>
            <a:r>
              <a:rPr lang="en-US" sz="2000" dirty="0" smtClean="0"/>
              <a:t> Once upon a time, a long time ago, Anansi visited the Sky God. The Sky God liked him so much that he gave Anansi, and only Anansi, the gift of storytelling so that Anansi could spin stories about life on earth.</a:t>
            </a:r>
          </a:p>
          <a:p>
            <a:endParaRPr lang="en-US" dirty="0"/>
          </a:p>
        </p:txBody>
      </p:sp>
      <p:pic>
        <p:nvPicPr>
          <p:cNvPr id="8194" name="Picture 2" descr="C:\Users\Lynne M. Gorman\AppData\Local\Microsoft\Windows\Temporary Internet Files\Content.IE5\88T1XSKO\MC900133409[1].wmf"/>
          <p:cNvPicPr>
            <a:picLocks noChangeAspect="1" noChangeArrowheads="1"/>
          </p:cNvPicPr>
          <p:nvPr/>
        </p:nvPicPr>
        <p:blipFill>
          <a:blip r:embed="rId2" cstate="print"/>
          <a:srcRect/>
          <a:stretch>
            <a:fillRect/>
          </a:stretch>
        </p:blipFill>
        <p:spPr bwMode="auto">
          <a:xfrm>
            <a:off x="5867400" y="3962400"/>
            <a:ext cx="3065052" cy="256213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Trickster Tales</a:t>
            </a:r>
            <a:endParaRPr lang="en-US" dirty="0"/>
          </a:p>
        </p:txBody>
      </p:sp>
      <p:sp>
        <p:nvSpPr>
          <p:cNvPr id="3" name="Content Placeholder 2"/>
          <p:cNvSpPr>
            <a:spLocks noGrp="1"/>
          </p:cNvSpPr>
          <p:nvPr>
            <p:ph idx="1"/>
          </p:nvPr>
        </p:nvSpPr>
        <p:spPr/>
        <p:txBody>
          <a:bodyPr/>
          <a:lstStyle/>
          <a:p>
            <a:r>
              <a:rPr lang="en-US" dirty="0" smtClean="0"/>
              <a:t>Example of Trickster Characters:</a:t>
            </a:r>
          </a:p>
          <a:p>
            <a:endParaRPr lang="en-US" dirty="0" smtClean="0"/>
          </a:p>
          <a:p>
            <a:pPr lvl="1"/>
            <a:r>
              <a:rPr lang="en-US" dirty="0" smtClean="0"/>
              <a:t>Anansi the Spider (Africa)</a:t>
            </a:r>
          </a:p>
          <a:p>
            <a:pPr lvl="1"/>
            <a:r>
              <a:rPr lang="en-US" dirty="0" smtClean="0"/>
              <a:t>Hare (North America)</a:t>
            </a:r>
          </a:p>
          <a:p>
            <a:pPr lvl="1"/>
            <a:r>
              <a:rPr lang="en-US" dirty="0" smtClean="0"/>
              <a:t>Wolf (Europe)</a:t>
            </a:r>
          </a:p>
          <a:p>
            <a:pPr lvl="1"/>
            <a:r>
              <a:rPr lang="en-US" dirty="0" smtClean="0"/>
              <a:t>Badger (Japan)</a:t>
            </a:r>
          </a:p>
          <a:p>
            <a:pPr lvl="1"/>
            <a:endParaRPr lang="en-US" dirty="0"/>
          </a:p>
        </p:txBody>
      </p:sp>
      <p:pic>
        <p:nvPicPr>
          <p:cNvPr id="4" name="Picture 3" descr="anansi.jpg"/>
          <p:cNvPicPr>
            <a:picLocks noChangeAspect="1"/>
          </p:cNvPicPr>
          <p:nvPr/>
        </p:nvPicPr>
        <p:blipFill>
          <a:blip r:embed="rId2" cstate="print"/>
          <a:stretch>
            <a:fillRect/>
          </a:stretch>
        </p:blipFill>
        <p:spPr>
          <a:xfrm>
            <a:off x="6172200" y="1066800"/>
            <a:ext cx="2057400" cy="1809093"/>
          </a:xfrm>
          <a:prstGeom prst="rect">
            <a:avLst/>
          </a:prstGeom>
        </p:spPr>
      </p:pic>
      <p:pic>
        <p:nvPicPr>
          <p:cNvPr id="5" name="Picture 4" descr="farmer_badger_poster.jpg"/>
          <p:cNvPicPr>
            <a:picLocks noChangeAspect="1"/>
          </p:cNvPicPr>
          <p:nvPr/>
        </p:nvPicPr>
        <p:blipFill>
          <a:blip r:embed="rId3" cstate="print"/>
          <a:stretch>
            <a:fillRect/>
          </a:stretch>
        </p:blipFill>
        <p:spPr>
          <a:xfrm>
            <a:off x="6781800" y="3200400"/>
            <a:ext cx="1933575" cy="2990850"/>
          </a:xfrm>
          <a:prstGeom prst="rect">
            <a:avLst/>
          </a:prstGeom>
        </p:spPr>
      </p:pic>
      <p:pic>
        <p:nvPicPr>
          <p:cNvPr id="6" name="Picture 5" descr="LittleRedWolf.jpg"/>
          <p:cNvPicPr>
            <a:picLocks noChangeAspect="1"/>
          </p:cNvPicPr>
          <p:nvPr/>
        </p:nvPicPr>
        <p:blipFill>
          <a:blip r:embed="rId4" cstate="print"/>
          <a:stretch>
            <a:fillRect/>
          </a:stretch>
        </p:blipFill>
        <p:spPr>
          <a:xfrm>
            <a:off x="4343400" y="3352800"/>
            <a:ext cx="2140331" cy="2261616"/>
          </a:xfrm>
          <a:prstGeom prst="rect">
            <a:avLst/>
          </a:prstGeom>
        </p:spPr>
      </p:pic>
      <p:pic>
        <p:nvPicPr>
          <p:cNvPr id="7" name="Picture 6" descr="hare.gif"/>
          <p:cNvPicPr>
            <a:picLocks noChangeAspect="1"/>
          </p:cNvPicPr>
          <p:nvPr/>
        </p:nvPicPr>
        <p:blipFill>
          <a:blip r:embed="rId5" cstate="print"/>
          <a:stretch>
            <a:fillRect/>
          </a:stretch>
        </p:blipFill>
        <p:spPr>
          <a:xfrm>
            <a:off x="1219200" y="5040086"/>
            <a:ext cx="3181350" cy="1817914"/>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a:xfrm>
            <a:off x="0" y="1447801"/>
            <a:ext cx="8686800" cy="5029200"/>
          </a:xfrm>
        </p:spPr>
        <p:txBody>
          <a:bodyPr>
            <a:normAutofit fontScale="47500" lnSpcReduction="20000"/>
          </a:bodyPr>
          <a:lstStyle/>
          <a:p>
            <a:pPr>
              <a:buNone/>
            </a:pPr>
            <a:r>
              <a:rPr lang="en-US" dirty="0" smtClean="0"/>
              <a:t/>
            </a:r>
            <a:br>
              <a:rPr lang="en-US" dirty="0" smtClean="0"/>
            </a:br>
            <a:endParaRPr lang="en-US" dirty="0" smtClean="0"/>
          </a:p>
          <a:p>
            <a:pPr algn="ctr">
              <a:buNone/>
            </a:pPr>
            <a:r>
              <a:rPr lang="en-US" sz="7000" dirty="0" smtClean="0"/>
              <a:t>Once upon a time, a long time ago, there lived a spider named Anansi. </a:t>
            </a:r>
            <a:r>
              <a:rPr lang="en-US" sz="7000" dirty="0" err="1" smtClean="0"/>
              <a:t>Anansi's</a:t>
            </a:r>
            <a:r>
              <a:rPr lang="en-US" sz="7000" dirty="0" smtClean="0"/>
              <a:t> wife was a very good cook. But always, Anansi loved to taste the food that others in the village made for themselves and for their families. </a:t>
            </a:r>
          </a:p>
          <a:p>
            <a:pPr algn="ctr">
              <a:buNone/>
            </a:pPr>
            <a:r>
              <a:rPr lang="en-US" sz="7000" dirty="0" smtClean="0"/>
              <a:t/>
            </a:r>
            <a:br>
              <a:rPr lang="en-US" sz="7000" dirty="0" smtClean="0"/>
            </a:br>
            <a:endParaRPr lang="en-US" sz="7000" dirty="0" smtClean="0"/>
          </a:p>
          <a:p>
            <a:pPr>
              <a:buNone/>
            </a:pPr>
            <a:r>
              <a:rPr lang="en-US" sz="8000" dirty="0" smtClean="0"/>
              <a:t/>
            </a:r>
            <a:br>
              <a:rPr lang="en-US" sz="8000" dirty="0" smtClean="0"/>
            </a:br>
            <a:r>
              <a:rPr lang="en-US" sz="8000" dirty="0" smtClean="0"/>
              <a:t/>
            </a:r>
            <a:br>
              <a:rPr lang="en-US" sz="8000" dirty="0" smtClean="0"/>
            </a:br>
            <a:endParaRPr lang="en-US" sz="8000" dirty="0" smtClean="0"/>
          </a:p>
          <a:p>
            <a:endParaRPr lang="en-US" sz="4400" dirty="0"/>
          </a:p>
        </p:txBody>
      </p:sp>
      <p:pic>
        <p:nvPicPr>
          <p:cNvPr id="3074" name="Picture 2" descr="C:\Users\Lynne M. Gorman\AppData\Local\Microsoft\Windows\Temporary Internet Files\Content.IE5\A9ALGDES\MC900436398[1].png"/>
          <p:cNvPicPr>
            <a:picLocks noChangeAspect="1" noChangeArrowheads="1"/>
          </p:cNvPicPr>
          <p:nvPr/>
        </p:nvPicPr>
        <p:blipFill>
          <a:blip r:embed="rId2" cstate="print"/>
          <a:srcRect/>
          <a:stretch>
            <a:fillRect/>
          </a:stretch>
        </p:blipFill>
        <p:spPr bwMode="auto">
          <a:xfrm>
            <a:off x="6934200" y="4724400"/>
            <a:ext cx="1447572" cy="1447572"/>
          </a:xfrm>
          <a:prstGeom prst="rect">
            <a:avLst/>
          </a:prstGeom>
          <a:noFill/>
        </p:spPr>
      </p:pic>
      <p:pic>
        <p:nvPicPr>
          <p:cNvPr id="1027" name="Picture 3" descr="C:\Users\Lynne M. Gorman\AppData\Local\Microsoft\Windows\Temporary Internet Files\Content.IE5\C62RB5AB\MC900237652[1].wmf"/>
          <p:cNvPicPr>
            <a:picLocks noChangeAspect="1" noChangeArrowheads="1"/>
          </p:cNvPicPr>
          <p:nvPr/>
        </p:nvPicPr>
        <p:blipFill>
          <a:blip r:embed="rId3" cstate="print"/>
          <a:srcRect/>
          <a:stretch>
            <a:fillRect/>
          </a:stretch>
        </p:blipFill>
        <p:spPr bwMode="auto">
          <a:xfrm>
            <a:off x="1143000" y="4267200"/>
            <a:ext cx="4031810" cy="196611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a:xfrm>
            <a:off x="381000" y="1905000"/>
            <a:ext cx="8229600" cy="4389120"/>
          </a:xfrm>
        </p:spPr>
        <p:txBody>
          <a:bodyPr>
            <a:normAutofit/>
          </a:bodyPr>
          <a:lstStyle/>
          <a:p>
            <a:pPr>
              <a:buNone/>
            </a:pPr>
            <a:r>
              <a:rPr lang="en-US" sz="2800" dirty="0" smtClean="0"/>
              <a:t>One day, he stopped by Rabbit's house. Rabbit was his good friend. </a:t>
            </a:r>
          </a:p>
          <a:p>
            <a:pPr>
              <a:buNone/>
            </a:pPr>
            <a:r>
              <a:rPr lang="en-US" sz="2800" dirty="0" smtClean="0"/>
              <a:t>"There are greens in your pot," cried Anansi excitedly. Anansi loved greens. </a:t>
            </a:r>
          </a:p>
          <a:p>
            <a:pPr>
              <a:buNone/>
            </a:pPr>
            <a:r>
              <a:rPr lang="en-US" sz="2800" dirty="0" smtClean="0"/>
              <a:t>"They are not quite done," said Rabbit. "But they will be soon. Stay and eat with me." </a:t>
            </a:r>
          </a:p>
          <a:p>
            <a:pPr>
              <a:buNone/>
            </a:pPr>
            <a:r>
              <a:rPr lang="en-US" sz="2800" dirty="0" smtClean="0"/>
              <a:t>"I would love to, Rabbit, but I have some things to do</a:t>
            </a:r>
            <a:r>
              <a:rPr lang="en-US" sz="2800" dirty="0" smtClean="0"/>
              <a:t>,"</a:t>
            </a:r>
            <a:endParaRPr lang="en-US" dirty="0"/>
          </a:p>
        </p:txBody>
      </p:sp>
      <p:pic>
        <p:nvPicPr>
          <p:cNvPr id="4" name="Picture 3" descr="C:\Users\Lynne M. Gorman\AppData\Local\Microsoft\Windows\Temporary Internet Files\Content.IE5\A9ALGDES\MC900441409[1].wmf"/>
          <p:cNvPicPr>
            <a:picLocks noChangeAspect="1" noChangeArrowheads="1"/>
          </p:cNvPicPr>
          <p:nvPr/>
        </p:nvPicPr>
        <p:blipFill>
          <a:blip r:embed="rId2" cstate="print"/>
          <a:srcRect/>
          <a:stretch>
            <a:fillRect/>
          </a:stretch>
        </p:blipFill>
        <p:spPr bwMode="auto">
          <a:xfrm>
            <a:off x="0" y="5638800"/>
            <a:ext cx="1812925" cy="1022350"/>
          </a:xfrm>
          <a:prstGeom prst="rect">
            <a:avLst/>
          </a:prstGeom>
          <a:noFill/>
        </p:spPr>
      </p:pic>
      <p:pic>
        <p:nvPicPr>
          <p:cNvPr id="5" name="Picture 2" descr="C:\Users\Lynne M. Gorman\AppData\Local\Microsoft\Windows\Temporary Internet Files\Content.IE5\A9ALGDES\MC900436398[1].png"/>
          <p:cNvPicPr>
            <a:picLocks noChangeAspect="1" noChangeArrowheads="1"/>
          </p:cNvPicPr>
          <p:nvPr/>
        </p:nvPicPr>
        <p:blipFill>
          <a:blip r:embed="rId3" cstate="print"/>
          <a:srcRect/>
          <a:stretch>
            <a:fillRect/>
          </a:stretch>
        </p:blipFill>
        <p:spPr bwMode="auto">
          <a:xfrm>
            <a:off x="7391400" y="0"/>
            <a:ext cx="1447572" cy="1447572"/>
          </a:xfrm>
          <a:prstGeom prst="rect">
            <a:avLst/>
          </a:prstGeom>
          <a:noFill/>
        </p:spPr>
      </p:pic>
      <p:pic>
        <p:nvPicPr>
          <p:cNvPr id="2052" name="Picture 4" descr="C:\Users\Lynne M. Gorman\AppData\Local\Microsoft\Windows\Temporary Internet Files\Content.IE5\0G0VHYQP\MC900040037[1].wmf"/>
          <p:cNvPicPr>
            <a:picLocks noChangeAspect="1" noChangeArrowheads="1"/>
          </p:cNvPicPr>
          <p:nvPr/>
        </p:nvPicPr>
        <p:blipFill>
          <a:blip r:embed="rId4" cstate="print"/>
          <a:srcRect/>
          <a:stretch>
            <a:fillRect/>
          </a:stretch>
        </p:blipFill>
        <p:spPr bwMode="auto">
          <a:xfrm>
            <a:off x="6629400" y="5390827"/>
            <a:ext cx="1752600" cy="1467173"/>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lstStyle/>
          <a:p>
            <a:pPr>
              <a:buNone/>
            </a:pPr>
            <a:r>
              <a:rPr lang="en-US" sz="2400" dirty="0" smtClean="0"/>
              <a:t>Anansi said hurriedly. If he waited at Rabbit's house, Rabbit would certainly give him jobs to do. "I know," said Anansi. "I'll spin a web. I'll tie one end around my leg and one end to your pot. When the greens are done, tug on the web, and I'll come running!" </a:t>
            </a:r>
          </a:p>
          <a:p>
            <a:pPr>
              <a:buNone/>
            </a:pPr>
            <a:r>
              <a:rPr lang="en-US" sz="2400" dirty="0" smtClean="0"/>
              <a:t>Rabbit thought that was a great idea. And so it was done. </a:t>
            </a:r>
          </a:p>
          <a:p>
            <a:endParaRPr lang="en-US" dirty="0"/>
          </a:p>
        </p:txBody>
      </p:sp>
      <p:pic>
        <p:nvPicPr>
          <p:cNvPr id="4" name="Picture 2" descr="C:\Users\Lynne M. Gorman\AppData\Local\Microsoft\Windows\Temporary Internet Files\Content.IE5\A9ALGDES\MC900436398[1].png"/>
          <p:cNvPicPr>
            <a:picLocks noChangeAspect="1" noChangeArrowheads="1"/>
          </p:cNvPicPr>
          <p:nvPr/>
        </p:nvPicPr>
        <p:blipFill>
          <a:blip r:embed="rId2" cstate="print"/>
          <a:srcRect/>
          <a:stretch>
            <a:fillRect/>
          </a:stretch>
        </p:blipFill>
        <p:spPr bwMode="auto">
          <a:xfrm>
            <a:off x="7391400" y="0"/>
            <a:ext cx="1447572" cy="144757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a:bodyPr>
          <a:lstStyle/>
          <a:p>
            <a:pPr>
              <a:buNone/>
            </a:pPr>
            <a:r>
              <a:rPr lang="en-US" sz="2200" dirty="0" smtClean="0"/>
              <a:t>"I smell beans," Anansi sniffed excitedly as he ambled along. "Delicious beans, cooking in a pot." </a:t>
            </a:r>
          </a:p>
          <a:p>
            <a:pPr>
              <a:buNone/>
            </a:pPr>
            <a:r>
              <a:rPr lang="en-US" sz="2200" dirty="0" smtClean="0"/>
              <a:t>"Come eat our beans with us," cried the monkeys. "They are almost done." </a:t>
            </a:r>
          </a:p>
          <a:p>
            <a:pPr>
              <a:buNone/>
            </a:pPr>
            <a:r>
              <a:rPr lang="en-US" sz="2200" dirty="0" smtClean="0"/>
              <a:t>"I would love to Father Monkey," said Anansi. And again, Anansi suggested he spin a web, with one end tied around his leg, and one end tied to the big bean pot. </a:t>
            </a:r>
          </a:p>
          <a:p>
            <a:pPr>
              <a:buNone/>
            </a:pPr>
            <a:r>
              <a:rPr lang="en-US" sz="2200" dirty="0" smtClean="0"/>
              <a:t>Father Monkey thought that was a great idea. All his children thought so, too. And so it was done. </a:t>
            </a:r>
          </a:p>
          <a:p>
            <a:endParaRPr lang="en-US" dirty="0"/>
          </a:p>
        </p:txBody>
      </p:sp>
      <p:pic>
        <p:nvPicPr>
          <p:cNvPr id="4098" name="Picture 2" descr="C:\Users\Lynne M. Gorman\AppData\Local\Microsoft\Windows\Temporary Internet Files\Content.IE5\TSJWMWEO\MC900438131[1].wmf"/>
          <p:cNvPicPr>
            <a:picLocks noChangeAspect="1" noChangeArrowheads="1"/>
          </p:cNvPicPr>
          <p:nvPr/>
        </p:nvPicPr>
        <p:blipFill>
          <a:blip r:embed="rId2" cstate="print"/>
          <a:srcRect/>
          <a:stretch>
            <a:fillRect/>
          </a:stretch>
        </p:blipFill>
        <p:spPr bwMode="auto">
          <a:xfrm>
            <a:off x="6400800" y="5105400"/>
            <a:ext cx="1524000" cy="1422569"/>
          </a:xfrm>
          <a:prstGeom prst="rect">
            <a:avLst/>
          </a:prstGeom>
          <a:noFill/>
        </p:spPr>
      </p:pic>
      <p:pic>
        <p:nvPicPr>
          <p:cNvPr id="4099" name="Picture 3" descr="C:\Users\Lynne M. Gorman\AppData\Local\Microsoft\Windows\Temporary Internet Files\Content.IE5\A9ALGDES\MC900436398[1].png"/>
          <p:cNvPicPr>
            <a:picLocks noChangeAspect="1" noChangeArrowheads="1"/>
          </p:cNvPicPr>
          <p:nvPr/>
        </p:nvPicPr>
        <p:blipFill>
          <a:blip r:embed="rId3" cstate="print"/>
          <a:srcRect/>
          <a:stretch>
            <a:fillRect/>
          </a:stretch>
        </p:blipFill>
        <p:spPr bwMode="auto">
          <a:xfrm>
            <a:off x="4038600" y="5257572"/>
            <a:ext cx="1143000" cy="1143000"/>
          </a:xfrm>
          <a:prstGeom prst="rect">
            <a:avLst/>
          </a:prstGeom>
          <a:noFill/>
        </p:spPr>
      </p:pic>
      <p:pic>
        <p:nvPicPr>
          <p:cNvPr id="3074" name="Picture 2" descr="C:\Users\Lynne M. Gorman\AppData\Local\Microsoft\Windows\Temporary Internet Files\Content.IE5\Z8YYDYLE\MC900191713[1].wmf"/>
          <p:cNvPicPr>
            <a:picLocks noChangeAspect="1" noChangeArrowheads="1"/>
          </p:cNvPicPr>
          <p:nvPr/>
        </p:nvPicPr>
        <p:blipFill>
          <a:blip r:embed="rId4" cstate="print"/>
          <a:srcRect/>
          <a:stretch>
            <a:fillRect/>
          </a:stretch>
        </p:blipFill>
        <p:spPr bwMode="auto">
          <a:xfrm>
            <a:off x="609600" y="5270008"/>
            <a:ext cx="1524000" cy="136401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a:bodyPr>
          <a:lstStyle/>
          <a:p>
            <a:pPr>
              <a:buNone/>
            </a:pPr>
            <a:r>
              <a:rPr lang="en-US" sz="2200" dirty="0" smtClean="0"/>
              <a:t>"I smell sweet potatoes," Anansi sniffed happily as he ambled along. "Sweet potatoes and honey, I do believe!" </a:t>
            </a:r>
          </a:p>
          <a:p>
            <a:pPr>
              <a:buNone/>
            </a:pPr>
            <a:r>
              <a:rPr lang="en-US" sz="2200" dirty="0" smtClean="0"/>
              <a:t>"Anansi," called his friend Hog. "My pot is full of sweet potatoes and honey! Come share my food with me." </a:t>
            </a:r>
          </a:p>
          <a:p>
            <a:pPr>
              <a:buNone/>
            </a:pPr>
            <a:r>
              <a:rPr lang="en-US" sz="2200" dirty="0" smtClean="0"/>
              <a:t>"I would love to," said Anansi. And again, Anansi suggested he spin a web, with one end tied around his leg, and one end tied to the sweet potato pot. </a:t>
            </a:r>
          </a:p>
          <a:p>
            <a:pPr>
              <a:buNone/>
            </a:pPr>
            <a:r>
              <a:rPr lang="en-US" sz="2200" dirty="0" smtClean="0"/>
              <a:t>His friend Hog thought that was a great idea. And so it was done. </a:t>
            </a:r>
          </a:p>
          <a:p>
            <a:endParaRPr lang="en-US" dirty="0"/>
          </a:p>
        </p:txBody>
      </p:sp>
      <p:pic>
        <p:nvPicPr>
          <p:cNvPr id="5122" name="Picture 2" descr="C:\Users\Lynne M. Gorman\AppData\Local\Microsoft\Windows\Temporary Internet Files\Content.IE5\A9ALGDES\MC900436398[1].png"/>
          <p:cNvPicPr>
            <a:picLocks noChangeAspect="1" noChangeArrowheads="1"/>
          </p:cNvPicPr>
          <p:nvPr/>
        </p:nvPicPr>
        <p:blipFill>
          <a:blip r:embed="rId2" cstate="print"/>
          <a:srcRect/>
          <a:stretch>
            <a:fillRect/>
          </a:stretch>
        </p:blipFill>
        <p:spPr bwMode="auto">
          <a:xfrm>
            <a:off x="7010400" y="0"/>
            <a:ext cx="1524000" cy="1524000"/>
          </a:xfrm>
          <a:prstGeom prst="rect">
            <a:avLst/>
          </a:prstGeom>
          <a:noFill/>
        </p:spPr>
      </p:pic>
      <p:pic>
        <p:nvPicPr>
          <p:cNvPr id="5123" name="Picture 3" descr="C:\Users\Lynne M. Gorman\AppData\Local\Microsoft\Windows\Temporary Internet Files\Content.IE5\A9ALGDES\MC900445112[1].wmf"/>
          <p:cNvPicPr>
            <a:picLocks noChangeAspect="1" noChangeArrowheads="1"/>
          </p:cNvPicPr>
          <p:nvPr/>
        </p:nvPicPr>
        <p:blipFill>
          <a:blip r:embed="rId3" cstate="print"/>
          <a:srcRect/>
          <a:stretch>
            <a:fillRect/>
          </a:stretch>
        </p:blipFill>
        <p:spPr bwMode="auto">
          <a:xfrm>
            <a:off x="3429000" y="4953000"/>
            <a:ext cx="1716329" cy="16184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a:bodyPr>
          <a:lstStyle/>
          <a:p>
            <a:pPr>
              <a:buNone/>
            </a:pPr>
            <a:r>
              <a:rPr lang="en-US" sz="2200" dirty="0" smtClean="0"/>
              <a:t>By the time Anansi arrived at the river, he had one web tied to each of his eight legs. </a:t>
            </a:r>
          </a:p>
          <a:p>
            <a:pPr>
              <a:buNone/>
            </a:pPr>
            <a:r>
              <a:rPr lang="en-US" sz="2200" dirty="0" smtClean="0"/>
              <a:t>"This was a wonderful idea," Anansi told himself proudly. "I wonder whose pot will be ready first?" </a:t>
            </a:r>
          </a:p>
          <a:p>
            <a:pPr>
              <a:buNone/>
            </a:pPr>
            <a:r>
              <a:rPr lang="en-US" sz="2200" dirty="0" smtClean="0"/>
              <a:t>Just then, Anansi felt a tug at his leg. "Ah," said Anansi. "That is the web string tied to Rabbit's greens." He felt another. And another. Anansi was pulled three ways at once. </a:t>
            </a:r>
          </a:p>
          <a:p>
            <a:pPr>
              <a:buNone/>
            </a:pPr>
            <a:r>
              <a:rPr lang="en-US" sz="2200" dirty="0" smtClean="0"/>
              <a:t>"Oh dear," said Anansi as he felt the fourth web string pull.</a:t>
            </a:r>
            <a:r>
              <a:rPr lang="en-US" dirty="0" smtClean="0"/>
              <a:t/>
            </a:r>
            <a:br>
              <a:rPr lang="en-US" dirty="0" smtClean="0"/>
            </a:br>
            <a:endParaRPr lang="en-US" dirty="0" smtClean="0"/>
          </a:p>
          <a:p>
            <a:endParaRPr lang="en-US" dirty="0"/>
          </a:p>
        </p:txBody>
      </p:sp>
      <p:pic>
        <p:nvPicPr>
          <p:cNvPr id="6149" name="Picture 5" descr="C:\Users\Lynne M. Gorman\AppData\Local\Microsoft\Windows\Temporary Internet Files\Content.IE5\TSJWMWEO\MC900364598[1].wmf"/>
          <p:cNvPicPr>
            <a:picLocks noChangeAspect="1" noChangeArrowheads="1"/>
          </p:cNvPicPr>
          <p:nvPr/>
        </p:nvPicPr>
        <p:blipFill>
          <a:blip r:embed="rId2" cstate="print"/>
          <a:srcRect/>
          <a:stretch>
            <a:fillRect/>
          </a:stretch>
        </p:blipFill>
        <p:spPr bwMode="auto">
          <a:xfrm>
            <a:off x="4419600" y="5029200"/>
            <a:ext cx="2743200" cy="139994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Anansi Has Eight Thin Legs</a:t>
            </a:r>
            <a:endParaRPr lang="en-US" dirty="0"/>
          </a:p>
        </p:txBody>
      </p:sp>
      <p:sp>
        <p:nvSpPr>
          <p:cNvPr id="3" name="Content Placeholder 2"/>
          <p:cNvSpPr>
            <a:spLocks noGrp="1"/>
          </p:cNvSpPr>
          <p:nvPr>
            <p:ph idx="1"/>
          </p:nvPr>
        </p:nvSpPr>
        <p:spPr/>
        <p:txBody>
          <a:bodyPr>
            <a:normAutofit/>
          </a:bodyPr>
          <a:lstStyle/>
          <a:p>
            <a:pPr>
              <a:buNone/>
            </a:pPr>
            <a:r>
              <a:rPr lang="en-US" sz="2200" dirty="0" smtClean="0"/>
              <a:t>Just then, he felt the fifth web string tug. And the sixth. And the seventh. And the eighth. Anansi was pulled this way and that way, as everyone pulled on the web strings at once. His legs were pulled thinner and thinner. Anansi rolled quickly into the river. When all the webs had washed away, Anansi pulled himself painfully up on shore. </a:t>
            </a:r>
          </a:p>
          <a:p>
            <a:pPr>
              <a:buNone/>
            </a:pPr>
            <a:r>
              <a:rPr lang="en-US" sz="2200" dirty="0" smtClean="0"/>
              <a:t>"Oh my, oh my," sighed Anansi. "Perhaps that was not such a good idea after all." </a:t>
            </a:r>
          </a:p>
          <a:p>
            <a:pPr>
              <a:buNone/>
            </a:pPr>
            <a:r>
              <a:rPr lang="en-US" sz="2200" dirty="0" smtClean="0"/>
              <a:t>To this day, Anansi the Spider has eight very thin legs. And he never got any food that day at all. </a:t>
            </a:r>
          </a:p>
          <a:p>
            <a:endParaRPr lang="en-US" dirty="0"/>
          </a:p>
        </p:txBody>
      </p:sp>
      <p:pic>
        <p:nvPicPr>
          <p:cNvPr id="5" name="Picture 2" descr="C:\Users\Lynne M. Gorman\AppData\Local\Microsoft\Windows\Temporary Internet Files\Content.IE5\A9ALGDES\MC900436398[1].png"/>
          <p:cNvPicPr>
            <a:picLocks noChangeAspect="1" noChangeArrowheads="1"/>
          </p:cNvPicPr>
          <p:nvPr/>
        </p:nvPicPr>
        <p:blipFill>
          <a:blip r:embed="rId2" cstate="print"/>
          <a:srcRect/>
          <a:stretch>
            <a:fillRect/>
          </a:stretch>
        </p:blipFill>
        <p:spPr bwMode="auto">
          <a:xfrm>
            <a:off x="5943600" y="5334000"/>
            <a:ext cx="1524000" cy="152400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13</TotalTime>
  <Words>757</Words>
  <Application>Microsoft Office PowerPoint</Application>
  <PresentationFormat>On-screen Show (4:3)</PresentationFormat>
  <Paragraphs>56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Trickster Tales</vt:lpstr>
      <vt:lpstr>Trickster Tales</vt:lpstr>
      <vt:lpstr>Why Anansi Has Eight Thin Legs</vt:lpstr>
      <vt:lpstr>Why Anansi Has Eight Thin Legs</vt:lpstr>
      <vt:lpstr>Why Anansi Has Eight Thin Legs</vt:lpstr>
      <vt:lpstr>Why Anansi Has Eight Thin Legs</vt:lpstr>
      <vt:lpstr>Why Anansi Has Eight Thin Legs</vt:lpstr>
      <vt:lpstr>Why Anansi Has Eight Thin Legs</vt:lpstr>
      <vt:lpstr>Why Anansi Has Eight Thin Legs</vt:lpstr>
      <vt:lpstr>Why Anansi Has Eight Thin Legs</vt:lpstr>
      <vt:lpstr>Why Anansi Has Eight Thin Legs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Trickster Tales</dc:title>
  <dc:creator>Lynne M. Gorman</dc:creator>
  <cp:lastModifiedBy>Lynne M. Gorman</cp:lastModifiedBy>
  <cp:revision>1</cp:revision>
  <dcterms:created xsi:type="dcterms:W3CDTF">2012-01-29T16:55:12Z</dcterms:created>
  <dcterms:modified xsi:type="dcterms:W3CDTF">2012-01-29T17:08:13Z</dcterms:modified>
</cp:coreProperties>
</file>